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</p:sldIdLst>
  <p:sldSz cx="12192000" cy="6858000"/>
  <p:notesSz cx="7103745" cy="1023429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6967E-542D-46BB-99C2-28920E914199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37628-B820-42EF-A241-CE9D2C9CD08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標題 2049"/>
          <p:cNvSpPr/>
          <p:nvPr>
            <p:ph type="ctrTitle"/>
          </p:nvPr>
        </p:nvSpPr>
        <p:spPr>
          <a:xfrm>
            <a:off x="912284" y="1628775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/>
            <a:r>
              <a:rPr lang="zh-CN" altLang="en-US"/>
              <a:t>按一下以編輯母片標題樣式</a:t>
            </a:r>
            <a:endParaRPr lang="zh-CN" altLang="en-US"/>
          </a:p>
        </p:txBody>
      </p:sp>
      <p:sp>
        <p:nvSpPr>
          <p:cNvPr id="2051" name="副標題 2050"/>
          <p:cNvSpPr/>
          <p:nvPr>
            <p:ph type="subTitle" idx="1"/>
          </p:nvPr>
        </p:nvSpPr>
        <p:spPr>
          <a:xfrm>
            <a:off x="1871133" y="3717925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/>
              <a:t>按一下以編輯母片副標題樣式</a:t>
            </a:r>
            <a:endParaRPr lang="zh-CN" altLang="en-US"/>
          </a:p>
        </p:txBody>
      </p:sp>
      <p:sp>
        <p:nvSpPr>
          <p:cNvPr id="2052" name="日期版面配置區 2051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2053" name="頁尾版面配置區 2052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TW" altLang="en-US"/>
          </a:p>
        </p:txBody>
      </p:sp>
      <p:sp>
        <p:nvSpPr>
          <p:cNvPr id="2054" name="投影片編號版面配置區 2053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4017" y="476250"/>
            <a:ext cx="2743200" cy="5749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4417" y="476250"/>
            <a:ext cx="8070573" cy="5749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4417" y="1700213"/>
            <a:ext cx="5376672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20545" y="1700213"/>
            <a:ext cx="5376672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標題 1025"/>
          <p:cNvSpPr/>
          <p:nvPr>
            <p:ph type="title"/>
          </p:nvPr>
        </p:nvSpPr>
        <p:spPr>
          <a:xfrm>
            <a:off x="624417" y="476250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按一下以編輯母片標題樣式</a:t>
            </a:r>
            <a:endParaRPr lang="zh-CN" altLang="en-US"/>
          </a:p>
        </p:txBody>
      </p:sp>
      <p:sp>
        <p:nvSpPr>
          <p:cNvPr id="1027" name="文字版面配置區 1026"/>
          <p:cNvSpPr/>
          <p:nvPr>
            <p:ph type="body" idx="1"/>
          </p:nvPr>
        </p:nvSpPr>
        <p:spPr>
          <a:xfrm>
            <a:off x="624417" y="1700213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按一下以編輯母片文字樣式</a:t>
            </a:r>
            <a:endParaRPr lang="zh-CN" altLang="en-US"/>
          </a:p>
          <a:p>
            <a:pPr lvl="1"/>
            <a:r>
              <a:rPr lang="zh-CN" altLang="en-US"/>
              <a:t>第二層</a:t>
            </a:r>
            <a:endParaRPr lang="zh-CN" altLang="en-US"/>
          </a:p>
          <a:p>
            <a:pPr lvl="2"/>
            <a:r>
              <a:rPr lang="zh-CN" altLang="en-US"/>
              <a:t>第三層</a:t>
            </a:r>
            <a:endParaRPr lang="zh-CN" altLang="en-US"/>
          </a:p>
          <a:p>
            <a:pPr lvl="3"/>
            <a:r>
              <a:rPr lang="zh-CN" altLang="en-US"/>
              <a:t>第四層</a:t>
            </a:r>
            <a:endParaRPr lang="zh-CN" altLang="en-US"/>
          </a:p>
          <a:p>
            <a:pPr lvl="4"/>
            <a:r>
              <a:rPr lang="zh-CN" altLang="en-US"/>
              <a:t>第五層</a:t>
            </a:r>
            <a:endParaRPr lang="zh-CN" altLang="en-US"/>
          </a:p>
        </p:txBody>
      </p:sp>
      <p:sp>
        <p:nvSpPr>
          <p:cNvPr id="1028" name="日期版面配置區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1029" name="頁尾版面配置區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投影片編號版面配置區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2495" y="1628775"/>
            <a:ext cx="1400175" cy="965835"/>
          </a:xfrm>
        </p:spPr>
        <p:txBody>
          <a:bodyPr/>
          <a:p>
            <a:r>
              <a:rPr lang="zh-TW" altLang="en-US" sz="800" b="1">
                <a:solidFill>
                  <a:srgbClr val="9323E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Light SemiConde" charset="0"/>
                <a:ea typeface="Bahnschrift SemiLight SemiConde" charset="0"/>
              </a:rPr>
              <a:t>王俐</a:t>
            </a:r>
            <a:endParaRPr lang="zh-TW" altLang="en-US" sz="800" b="1">
              <a:solidFill>
                <a:srgbClr val="9323E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Light SemiConde" charset="0"/>
              <a:ea typeface="Bahnschrift SemiLight SemiConde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4638" y="3737610"/>
            <a:ext cx="8534400" cy="1752600"/>
          </a:xfrm>
        </p:spPr>
        <p:txBody>
          <a:bodyPr/>
          <a:p>
            <a:pPr algn="l"/>
            <a:r>
              <a:rPr lang="zh-TW" altLang="en-US" sz="2800" b="1">
                <a:solidFill>
                  <a:srgbClr val="9323E1"/>
                </a:solidFill>
              </a:rPr>
              <a:t>興趣</a:t>
            </a:r>
            <a:r>
              <a:rPr lang="en-US" altLang="zh-TW" sz="2800" b="1">
                <a:solidFill>
                  <a:srgbClr val="9323E1"/>
                </a:solidFill>
              </a:rPr>
              <a:t>:</a:t>
            </a:r>
            <a:r>
              <a:rPr lang="zh-TW" altLang="en-US" sz="2800" b="1">
                <a:solidFill>
                  <a:srgbClr val="9323E1"/>
                </a:solidFill>
              </a:rPr>
              <a:t>躲避飛盤、閩南語演說、打羽球、打擊樂        得獎紀錄</a:t>
            </a:r>
            <a:r>
              <a:rPr lang="en-US" altLang="zh-TW" sz="2800" b="1">
                <a:solidFill>
                  <a:srgbClr val="9323E1"/>
                </a:solidFill>
              </a:rPr>
              <a:t>:</a:t>
            </a:r>
            <a:r>
              <a:rPr lang="zh-TW" altLang="en-US" sz="2800" b="1">
                <a:solidFill>
                  <a:srgbClr val="9323E1"/>
                </a:solidFill>
              </a:rPr>
              <a:t>全國學生音樂比賽 榮獲特優</a:t>
            </a:r>
            <a:endParaRPr lang="zh-TW" altLang="en-US" sz="2800" b="1">
              <a:solidFill>
                <a:srgbClr val="9323E1"/>
              </a:solidFill>
            </a:endParaRPr>
          </a:p>
          <a:p>
            <a:pPr algn="l"/>
            <a:r>
              <a:rPr lang="zh-TW" altLang="en-US" sz="2800" b="1">
                <a:solidFill>
                  <a:srgbClr val="9323E1"/>
                </a:solidFill>
              </a:rPr>
              <a:t>                校內語文競賽</a:t>
            </a:r>
            <a:r>
              <a:rPr lang="en-US" altLang="zh-TW" sz="2800" b="1">
                <a:solidFill>
                  <a:srgbClr val="9323E1"/>
                </a:solidFill>
              </a:rPr>
              <a:t> </a:t>
            </a:r>
            <a:r>
              <a:rPr lang="zh-TW" altLang="en-US" sz="2800" b="1">
                <a:solidFill>
                  <a:srgbClr val="9323E1"/>
                </a:solidFill>
              </a:rPr>
              <a:t>閩南語演說 優選</a:t>
            </a:r>
            <a:endParaRPr lang="zh-TW" altLang="en-US" sz="2800" b="1">
              <a:solidFill>
                <a:srgbClr val="9323E1"/>
              </a:solidFill>
            </a:endParaRPr>
          </a:p>
          <a:p>
            <a:pPr algn="l"/>
            <a:r>
              <a:rPr lang="zh-TW" altLang="en-US" sz="2800" b="1">
                <a:solidFill>
                  <a:srgbClr val="9323E1"/>
                </a:solidFill>
              </a:rPr>
              <a:t>                COOL English英聽王比賽</a:t>
            </a:r>
            <a:endParaRPr lang="zh-TW" altLang="en-US" sz="2800" b="1">
              <a:solidFill>
                <a:srgbClr val="9323E1"/>
              </a:solidFill>
            </a:endParaRPr>
          </a:p>
          <a:p>
            <a:r>
              <a:rPr lang="en-US" altLang="zh-TW" sz="2800" b="1">
                <a:solidFill>
                  <a:srgbClr val="9323E1"/>
                </a:solidFill>
              </a:rPr>
              <a:t> </a:t>
            </a:r>
            <a:r>
              <a:rPr lang="en-US" altLang="zh-TW" b="1">
                <a:solidFill>
                  <a:srgbClr val="9323E1"/>
                </a:solidFill>
              </a:rPr>
              <a:t>  </a:t>
            </a:r>
            <a:r>
              <a:rPr lang="en-US" altLang="zh-TW" b="1"/>
              <a:t>  </a:t>
            </a:r>
            <a:endParaRPr lang="en-US" altLang="zh-TW" b="1"/>
          </a:p>
        </p:txBody>
      </p:sp>
      <p:pic>
        <p:nvPicPr>
          <p:cNvPr id="4" name="圖片 3" descr="aedd45b66d0a470fb307803aae6050b1"/>
          <p:cNvPicPr>
            <a:picLocks noChangeAspect="1"/>
          </p:cNvPicPr>
          <p:nvPr/>
        </p:nvPicPr>
        <p:blipFill>
          <a:blip r:embed="rId1"/>
          <a:srcRect l="14913" t="12658" r="11941" b="11507"/>
          <a:stretch>
            <a:fillRect/>
          </a:stretch>
        </p:blipFill>
        <p:spPr>
          <a:xfrm>
            <a:off x="192405" y="1096010"/>
            <a:ext cx="2461260" cy="2433955"/>
          </a:xfrm>
          <a:prstGeom prst="ellipse">
            <a:avLst/>
          </a:prstGeom>
        </p:spPr>
      </p:pic>
      <p:pic>
        <p:nvPicPr>
          <p:cNvPr id="8" name="圖片 7" descr="下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8595" y="162560"/>
            <a:ext cx="16200000" cy="404962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0" y="2023745"/>
            <a:ext cx="2968625" cy="4864100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TW" altLang="en-US" sz="6600" b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新細明體-ExtB" panose="02020500000000000000" charset="-120"/>
                <a:ea typeface="新細明體-ExtB" panose="02020500000000000000" charset="-120"/>
              </a:rPr>
              <a:t>兒童節的活動由各年級提出</a:t>
            </a:r>
            <a:endParaRPr lang="zh-TW" altLang="en-US" sz="6600" b="1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新細明體-ExtB" panose="02020500000000000000" charset="-120"/>
              <a:ea typeface="新細明體-ExtB" panose="02020500000000000000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TW" altLang="en-US" sz="1800" b="1">
              <a:solidFill>
                <a:srgbClr val="00B0F0"/>
              </a:solidFill>
              <a:effectLst/>
            </a:endParaRPr>
          </a:p>
          <a:p>
            <a:pPr algn="l"/>
            <a:r>
              <a:rPr lang="zh-TW" altLang="en-US" sz="4400" b="1">
                <a:solidFill>
                  <a:srgbClr val="00B0F0"/>
                </a:solidFill>
                <a:effectLst/>
              </a:rPr>
              <a:t>因為大家在兒童節都有自己想玩的遊戲，</a:t>
            </a:r>
            <a:endParaRPr lang="zh-TW" altLang="en-US" sz="4400" b="1">
              <a:solidFill>
                <a:srgbClr val="00B0F0"/>
              </a:solidFill>
              <a:effectLst/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  <a:effectLst/>
              </a:rPr>
              <a:t>  所以由各年級提出意見，</a:t>
            </a:r>
            <a:endParaRPr lang="zh-TW" altLang="en-US" sz="4400" b="1">
              <a:solidFill>
                <a:srgbClr val="00B0F0"/>
              </a:solidFill>
              <a:effectLst/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  <a:effectLst/>
              </a:rPr>
              <a:t>  提供給學校作為參考</a:t>
            </a:r>
            <a:endParaRPr lang="zh-TW" altLang="en-US" sz="4400" b="1">
              <a:solidFill>
                <a:srgbClr val="00B0F0"/>
              </a:soli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/>
          <a:srcRect l="3974" t="3713" r="4294" b="2669"/>
          <a:stretch>
            <a:fillRect/>
          </a:stretch>
        </p:blipFill>
        <p:spPr>
          <a:xfrm>
            <a:off x="9580880" y="4168140"/>
            <a:ext cx="2016000" cy="2058054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 sz="66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下課開放4樓籃球場</a:t>
            </a:r>
            <a:endParaRPr lang="zh-TW" altLang="en-US" sz="66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TW" altLang="en-US" sz="1800" b="1">
              <a:solidFill>
                <a:srgbClr val="00B0F0"/>
              </a:solidFill>
              <a:effectLst/>
            </a:endParaRPr>
          </a:p>
          <a:p>
            <a:pPr algn="l"/>
            <a:r>
              <a:rPr lang="zh-TW" altLang="en-US" sz="4400" b="1">
                <a:solidFill>
                  <a:srgbClr val="00B0F0"/>
                </a:solidFill>
                <a:effectLst/>
              </a:rPr>
              <a:t>因為下課常常因為籃球框不夠，</a:t>
            </a:r>
            <a:endParaRPr lang="zh-TW" altLang="en-US" sz="4400" b="1">
              <a:solidFill>
                <a:srgbClr val="00B0F0"/>
              </a:solidFill>
              <a:effectLst/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  <a:effectLst/>
              </a:rPr>
              <a:t>  必須跟其他班一起打球，</a:t>
            </a:r>
            <a:endParaRPr lang="zh-TW" altLang="en-US" sz="4400" b="1">
              <a:solidFill>
                <a:srgbClr val="00B0F0"/>
              </a:solidFill>
              <a:effectLst/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  <a:effectLst/>
              </a:rPr>
              <a:t>  下雨的時候也不能去操場打球</a:t>
            </a:r>
            <a:endParaRPr lang="zh-TW" altLang="en-US" sz="4400" b="1">
              <a:solidFill>
                <a:srgbClr val="00B0F0"/>
              </a:soli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5600" y="3844925"/>
            <a:ext cx="2736000" cy="273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 sz="6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把遊樂器材的小石頭換成軟墊</a:t>
            </a:r>
            <a:endParaRPr lang="zh-TW" altLang="en-US" sz="6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417" y="1700213"/>
            <a:ext cx="10972800" cy="4525962"/>
          </a:xfrm>
        </p:spPr>
        <p:txBody>
          <a:bodyPr/>
          <a:p>
            <a:pPr algn="ctr"/>
            <a:endParaRPr lang="zh-TW" altLang="en-US" sz="1800" b="1">
              <a:solidFill>
                <a:srgbClr val="00B0F0"/>
              </a:solidFill>
            </a:endParaRPr>
          </a:p>
          <a:p>
            <a:pPr algn="l"/>
            <a:r>
              <a:rPr lang="zh-TW" altLang="en-US" sz="4400" b="1">
                <a:solidFill>
                  <a:srgbClr val="00B0F0"/>
                </a:solidFill>
              </a:rPr>
              <a:t>因為常常有中低年級的學弟妹們在丟石頭，</a:t>
            </a:r>
            <a:endParaRPr lang="zh-TW" altLang="en-US" sz="4400" b="1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</a:rPr>
              <a:t>  被丟到的人容易受傷</a:t>
            </a:r>
            <a:endParaRPr lang="zh-TW" altLang="en-US" sz="4400" b="1">
              <a:solidFill>
                <a:srgbClr val="00B0F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38995" y="4562475"/>
            <a:ext cx="309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4960" y="3863340"/>
            <a:ext cx="2736000" cy="273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 sz="66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畢旅的地點由各班討論</a:t>
            </a:r>
            <a:endParaRPr lang="zh-TW" altLang="en-US" sz="66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TW" altLang="en-US" sz="1800" b="1">
              <a:solidFill>
                <a:srgbClr val="00B0F0"/>
              </a:solidFill>
            </a:endParaRPr>
          </a:p>
          <a:p>
            <a:pPr algn="l"/>
            <a:r>
              <a:rPr lang="zh-TW" altLang="en-US" sz="4400" b="1">
                <a:solidFill>
                  <a:srgbClr val="00B0F0"/>
                </a:solidFill>
              </a:rPr>
              <a:t>因為只有一次的小學畢旅，</a:t>
            </a:r>
            <a:endParaRPr lang="zh-TW" altLang="en-US" sz="4400" b="1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</a:rPr>
              <a:t>  如果是不喜歡的地方就會覺得無聊，</a:t>
            </a:r>
            <a:endParaRPr lang="zh-TW" altLang="en-US" sz="4400" b="1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</a:rPr>
              <a:t>  所以由各年級提出意見，</a:t>
            </a:r>
            <a:endParaRPr lang="zh-TW" altLang="en-US" sz="4400" b="1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</a:rPr>
              <a:t>  提供給學校作為參考</a:t>
            </a:r>
            <a:endParaRPr lang="zh-TW" altLang="en-US" sz="4400" b="1">
              <a:solidFill>
                <a:srgbClr val="00B0F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2905" y="3823970"/>
            <a:ext cx="2736000" cy="273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5905" y="-1508125"/>
            <a:ext cx="12811760" cy="5103495"/>
          </a:xfrm>
        </p:spPr>
        <p:txBody>
          <a:bodyPr/>
          <a:p>
            <a:r>
              <a:rPr lang="zh-TW" altLang="en-US" sz="46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將大下課的預備鐘聲提前，從10:25開始預備鐘</a:t>
            </a:r>
            <a:endParaRPr lang="zh-TW" altLang="en-US" sz="46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TW" altLang="en-US" sz="1800" b="1">
              <a:solidFill>
                <a:srgbClr val="00B0F0"/>
              </a:solidFill>
            </a:endParaRPr>
          </a:p>
          <a:p>
            <a:pPr algn="l"/>
            <a:r>
              <a:rPr lang="zh-TW" altLang="en-US" sz="4400" b="1">
                <a:solidFill>
                  <a:srgbClr val="00B0F0"/>
                </a:solidFill>
              </a:rPr>
              <a:t>因為下課常常玩得太開心，</a:t>
            </a:r>
            <a:endParaRPr lang="zh-TW" altLang="en-US" sz="4400" b="1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</a:rPr>
              <a:t>  所以沒注意到時間，</a:t>
            </a:r>
            <a:endParaRPr lang="zh-TW" altLang="en-US" sz="4400" b="1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</a:rPr>
              <a:t>  如果是科任課，</a:t>
            </a:r>
            <a:endParaRPr lang="zh-TW" altLang="en-US" sz="4400" b="1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zh-TW" altLang="en-US" sz="4400" b="1">
                <a:solidFill>
                  <a:srgbClr val="00B0F0"/>
                </a:solidFill>
              </a:rPr>
              <a:t>  2分鐘內來不及到科任教室，</a:t>
            </a:r>
            <a:endParaRPr lang="zh-TW" altLang="en-US" sz="4400" b="1">
              <a:solidFill>
                <a:srgbClr val="00B0F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700" y="4166870"/>
            <a:ext cx="2059200" cy="205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TW"/>
              <a:t>  </a:t>
            </a:r>
            <a:br>
              <a:rPr lang="en-US" altLang="zh-TW"/>
            </a:b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TW" altLang="en-US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305" y="1700530"/>
            <a:ext cx="9119235" cy="22796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15" y="2872740"/>
            <a:ext cx="8725535" cy="21812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160" y="4451985"/>
            <a:ext cx="3643630" cy="2379980"/>
          </a:xfrm>
          <a:prstGeom prst="flowChartAlternateProcess">
            <a:avLst/>
          </a:prstGeom>
        </p:spPr>
      </p:pic>
      <p:pic>
        <p:nvPicPr>
          <p:cNvPr id="15" name="圖片 14" descr="aedd45b66d0a470fb307803aae6050b1"/>
          <p:cNvPicPr>
            <a:picLocks noChangeAspect="1"/>
          </p:cNvPicPr>
          <p:nvPr/>
        </p:nvPicPr>
        <p:blipFill>
          <a:blip r:embed="rId4"/>
          <a:srcRect l="14913" t="12658" r="11941" b="11507"/>
          <a:stretch>
            <a:fillRect/>
          </a:stretch>
        </p:blipFill>
        <p:spPr>
          <a:xfrm>
            <a:off x="434975" y="4275455"/>
            <a:ext cx="2461260" cy="2433955"/>
          </a:xfrm>
          <a:prstGeom prst="ellipse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495" y="-36195"/>
            <a:ext cx="8673465" cy="216789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8623935" y="734695"/>
            <a:ext cx="51435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TW" sz="4400" b="1"/>
              <a:t>~</a:t>
            </a:r>
            <a:endParaRPr lang="en-US" altLang="zh-TW" sz="4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紅粉天光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Presentation</Application>
  <PresentationFormat>宽屏</PresentationFormat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新細明體</vt:lpstr>
      <vt:lpstr>Wingdings</vt:lpstr>
      <vt:lpstr>Bahnschrift SemiLight SemiConde</vt:lpstr>
      <vt:lpstr>新細明體-ExtB</vt:lpstr>
      <vt:lpstr>Bahnschrift</vt:lpstr>
      <vt:lpstr>SimSun</vt:lpstr>
      <vt:lpstr>Microsoft YaHei</vt:lpstr>
      <vt:lpstr>Arial Unicode MS</vt:lpstr>
      <vt:lpstr>Calibri</vt:lpstr>
      <vt:lpstr>新細明體</vt:lpstr>
      <vt:lpstr>楷体_GB2312</vt:lpstr>
      <vt:lpstr>NSimSun</vt:lpstr>
      <vt:lpstr>华文行楷</vt:lpstr>
      <vt:lpstr>Arial Black</vt:lpstr>
      <vt:lpstr>黑体</vt:lpstr>
      <vt:lpstr>Arial Rounded MT Bold</vt:lpstr>
      <vt:lpstr>紅粉天光</vt:lpstr>
      <vt:lpstr>王俐</vt:lpstr>
      <vt:lpstr>兒童節的活動由各年級提出</vt:lpstr>
      <vt:lpstr>下課開放4樓籃球場</vt:lpstr>
      <vt:lpstr>把遊樂器材的小石頭換成軟墊</vt:lpstr>
      <vt:lpstr>畢旅的地點由各班討論</vt:lpstr>
      <vt:lpstr>將下課的預備鐘聲提前，從10:25開始預備鐘</vt:lpstr>
      <vt:lpstr>PowerPoint 演示文稿</vt:lpstr>
    </vt:vector>
  </TitlesOfParts>
  <Company>kiddwang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2023-04-18T12:45:00Z</dcterms:created>
  <dcterms:modified xsi:type="dcterms:W3CDTF">2023-04-20T13:31:46Z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